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embeddedFontLst>
    <p:embeddedFont>
      <p:font typeface="Arial Narrow"/>
      <p:regular r:id="rId11"/>
      <p:bold r:id="rId12"/>
      <p:italic r:id="rId13"/>
      <p:boldItalic r:id="rId14"/>
    </p:embeddedFont>
    <p:embeddedFont>
      <p:font typeface="Libre Baskerville"/>
      <p:regular r:id="rId15"/>
      <p:bold r:id="rId16"/>
      <p:italic r:id="rId17"/>
    </p:embeddedFont>
    <p:embeddedFont>
      <p:font typeface="Libre Franklin Medium"/>
      <p:regular r:id="rId18"/>
      <p:bold r:id="rId19"/>
      <p:italic r:id="rId20"/>
      <p:boldItalic r:id="rId21"/>
    </p:embeddedFont>
    <p:embeddedFont>
      <p:font typeface="Baumans"/>
      <p:regular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ibreFranklinMedium-italic.fntdata"/><Relationship Id="rId11" Type="http://schemas.openxmlformats.org/officeDocument/2006/relationships/font" Target="fonts/ArialNarrow-regular.fntdata"/><Relationship Id="rId22" Type="http://schemas.openxmlformats.org/officeDocument/2006/relationships/font" Target="fonts/Baumans-regular.fntdata"/><Relationship Id="rId10" Type="http://schemas.openxmlformats.org/officeDocument/2006/relationships/slide" Target="slides/slide5.xml"/><Relationship Id="rId21" Type="http://schemas.openxmlformats.org/officeDocument/2006/relationships/font" Target="fonts/LibreFranklinMedium-boldItalic.fntdata"/><Relationship Id="rId13" Type="http://schemas.openxmlformats.org/officeDocument/2006/relationships/font" Target="fonts/ArialNarrow-italic.fntdata"/><Relationship Id="rId12" Type="http://schemas.openxmlformats.org/officeDocument/2006/relationships/font" Target="fonts/ArialNarrow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ibreBaskerville-regular.fntdata"/><Relationship Id="rId14" Type="http://schemas.openxmlformats.org/officeDocument/2006/relationships/font" Target="fonts/ArialNarrow-boldItalic.fntdata"/><Relationship Id="rId17" Type="http://schemas.openxmlformats.org/officeDocument/2006/relationships/font" Target="fonts/LibreBaskerville-italic.fntdata"/><Relationship Id="rId16" Type="http://schemas.openxmlformats.org/officeDocument/2006/relationships/font" Target="fonts/LibreBaskerville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ibreFranklinMedium-bold.fntdata"/><Relationship Id="rId6" Type="http://schemas.openxmlformats.org/officeDocument/2006/relationships/slide" Target="slides/slide1.xml"/><Relationship Id="rId18" Type="http://schemas.openxmlformats.org/officeDocument/2006/relationships/font" Target="fonts/LibreFranklin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SzPts val="2040"/>
              <a:buNone/>
              <a:defRPr>
                <a:solidFill>
                  <a:srgbClr val="55556F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rgbClr val="8B8B8D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B8B8D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B8B8D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B8B8D"/>
                </a:solidFill>
              </a:defRPr>
            </a:lvl5pPr>
            <a:lvl6pPr lvl="5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6pPr>
            <a:lvl7pPr lvl="6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7pPr>
            <a:lvl8pPr lvl="7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8pPr>
            <a:lvl9pPr lvl="8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cxnSp>
        <p:nvCxnSpPr>
          <p:cNvPr id="19" name="Google Shape;19;p2"/>
          <p:cNvCxnSpPr/>
          <p:nvPr/>
        </p:nvCxnSpPr>
        <p:spPr>
          <a:xfrm>
            <a:off x="685800" y="3398520"/>
            <a:ext cx="7848600" cy="1588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 rot="5400000">
            <a:off x="2133600" y="-76200"/>
            <a:ext cx="48768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 rot="5400000">
            <a:off x="4724400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 rot="5400000">
            <a:off x="533400" y="533400"/>
            <a:ext cx="58674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30" lvl="0" marL="45720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indent="-342900" lvl="2" marL="13716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29" name="Google Shape;29;p4"/>
          <p:cNvSpPr txBox="1"/>
          <p:nvPr>
            <p:ph idx="2" type="body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30" lvl="0" marL="45720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indent="-342900" lvl="2" marL="13716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bg>
      <p:bgPr>
        <a:solidFill>
          <a:schemeClr val="dk2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722313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  <a:defRPr b="0" sz="48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722313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040"/>
              <a:buNone/>
              <a:defRPr sz="2400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cxnSp>
        <p:nvCxnSpPr>
          <p:cNvPr id="39" name="Google Shape;39;p5"/>
          <p:cNvCxnSpPr/>
          <p:nvPr/>
        </p:nvCxnSpPr>
        <p:spPr>
          <a:xfrm>
            <a:off x="731520" y="4599432"/>
            <a:ext cx="7848600" cy="1588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62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8140" lvl="0" marL="45720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b="0"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62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8140" lvl="0" marL="45720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cxnSp>
        <p:nvCxnSpPr>
          <p:cNvPr id="49" name="Google Shape;49;p6"/>
          <p:cNvCxnSpPr/>
          <p:nvPr/>
        </p:nvCxnSpPr>
        <p:spPr>
          <a:xfrm rot="5400000">
            <a:off x="2217817" y="4045823"/>
            <a:ext cx="4709160" cy="794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1320" lvl="0" marL="457200" algn="l">
              <a:spcBef>
                <a:spcPts val="640"/>
              </a:spcBef>
              <a:spcAft>
                <a:spcPts val="0"/>
              </a:spcAft>
              <a:buSzPts val="2720"/>
              <a:buChar char="•"/>
              <a:defRPr sz="3200"/>
            </a:lvl1pPr>
            <a:lvl2pPr indent="-379730" lvl="1" marL="91440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2pPr>
            <a:lvl3pPr indent="-365760" lvl="2" marL="137160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cxnSp>
        <p:nvCxnSpPr>
          <p:cNvPr id="66" name="Google Shape;66;p9"/>
          <p:cNvCxnSpPr/>
          <p:nvPr/>
        </p:nvCxnSpPr>
        <p:spPr>
          <a:xfrm rot="5400000">
            <a:off x="-13116" y="3580206"/>
            <a:ext cx="5577840" cy="1588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/>
          <p:nvPr>
            <p:ph idx="2" type="pic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12700">
              <a:srgbClr val="000000">
                <a:alpha val="58823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814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469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1150" lvl="5" marL="27432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1150" lvl="6" marL="32004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1150" lvl="7" marL="36576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1150" lvl="8" marL="41148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fr-FR"/>
              <a:t>RAP : KEZAKO ?</a:t>
            </a:r>
            <a:endParaRPr/>
          </a:p>
        </p:txBody>
      </p:sp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1403648" y="3573016"/>
            <a:ext cx="6400800" cy="2760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fr-FR" sz="2000"/>
              <a:t>Séminaire méthodologique RAPSoDIÂ – 29 juin 2021</a:t>
            </a:r>
            <a:endParaRPr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320"/>
              </a:spcBef>
              <a:spcAft>
                <a:spcPts val="0"/>
              </a:spcAft>
              <a:buSzPts val="1360"/>
              <a:buNone/>
            </a:pPr>
            <a:r>
              <a:rPr lang="fr-F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Anne Labit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320"/>
              </a:spcBef>
              <a:spcAft>
                <a:spcPts val="0"/>
              </a:spcAft>
              <a:buClr>
                <a:srgbClr val="93A299"/>
              </a:buClr>
              <a:buSzPts val="1360"/>
              <a:buNone/>
            </a:pPr>
            <a:r>
              <a:rPr lang="fr-F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Université d’Orléans/Laboratoire CITERES &amp; </a:t>
            </a:r>
            <a:r>
              <a:rPr lang="fr-FR" sz="160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Association Hal’âge</a:t>
            </a:r>
            <a:endParaRPr sz="1600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idx="1" type="body"/>
          </p:nvPr>
        </p:nvSpPr>
        <p:spPr>
          <a:xfrm>
            <a:off x="323528" y="476672"/>
            <a:ext cx="8496944" cy="6076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3060"/>
              <a:buNone/>
            </a:pPr>
            <a:r>
              <a:rPr lang="fr-FR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Recherche-Action-Participative (RAP)…</a:t>
            </a:r>
            <a:endParaRPr sz="3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SzPts val="2720"/>
              <a:buNone/>
            </a:pPr>
            <a:r>
              <a:rPr lang="fr-FR" sz="3200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rPr>
              <a:t>	</a:t>
            </a:r>
            <a:r>
              <a:rPr lang="fr-FR" sz="3200">
                <a:solidFill>
                  <a:srgbClr val="002060"/>
                </a:solidFill>
                <a:latin typeface="Arial Narrow"/>
                <a:ea typeface="Arial Narrow"/>
                <a:cs typeface="Arial Narrow"/>
                <a:sym typeface="Arial Narrow"/>
              </a:rPr>
              <a:t>recherche-action-collaborative (RAC)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SzPts val="2720"/>
              <a:buNone/>
            </a:pPr>
            <a:r>
              <a:rPr lang="fr-FR" sz="3200">
                <a:solidFill>
                  <a:srgbClr val="0070C0"/>
                </a:solidFill>
                <a:latin typeface="Arial Narrow"/>
                <a:ea typeface="Arial Narrow"/>
                <a:cs typeface="Arial Narrow"/>
                <a:sym typeface="Arial Narrow"/>
              </a:rPr>
              <a:t>sciences citoyennes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fr-FR" sz="2800">
                <a:solidFill>
                  <a:srgbClr val="FF0000"/>
                </a:solidFill>
              </a:rPr>
              <a:t>  recherche-intervention</a:t>
            </a:r>
            <a:endParaRPr sz="2800">
              <a:solidFill>
                <a:srgbClr val="0070C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fr-FR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	recherche coopérative</a:t>
            </a:r>
            <a:endParaRPr sz="28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fr-FR" sz="2800">
                <a:solidFill>
                  <a:srgbClr val="3C231E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recherche partenariale</a:t>
            </a:r>
            <a:endParaRPr sz="2800">
              <a:solidFill>
                <a:srgbClr val="3C231E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fr-FR" sz="2800">
                <a:solidFill>
                  <a:schemeClr val="dk2"/>
                </a:solidFill>
                <a:latin typeface="Algerian"/>
                <a:ea typeface="Algerian"/>
                <a:cs typeface="Algerian"/>
                <a:sym typeface="Algerian"/>
              </a:rPr>
              <a:t>	Hybride</a:t>
            </a:r>
            <a:endParaRPr sz="2800">
              <a:solidFill>
                <a:schemeClr val="dk2"/>
              </a:solidFill>
              <a:latin typeface="Algerian"/>
              <a:ea typeface="Algerian"/>
              <a:cs typeface="Algerian"/>
              <a:sym typeface="Algerian"/>
            </a:endParaRPr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SzPts val="3060"/>
              <a:buNone/>
            </a:pPr>
            <a:r>
              <a:rPr lang="fr-FR" sz="3600">
                <a:solidFill>
                  <a:srgbClr val="FFC000"/>
                </a:solidFill>
                <a:latin typeface="Baumans"/>
                <a:ea typeface="Baumans"/>
                <a:cs typeface="Baumans"/>
                <a:sym typeface="Baumans"/>
              </a:rPr>
              <a:t>intégrale</a:t>
            </a:r>
            <a:endParaRPr sz="3600">
              <a:solidFill>
                <a:srgbClr val="FFC000"/>
              </a:solidFill>
              <a:latin typeface="Baumans"/>
              <a:ea typeface="Baumans"/>
              <a:cs typeface="Baumans"/>
              <a:sym typeface="Baumans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93A299"/>
              </a:buClr>
              <a:buSzPts val="2380"/>
              <a:buNone/>
            </a:pPr>
            <a:r>
              <a:rPr lang="fr-FR" sz="2800">
                <a:solidFill>
                  <a:srgbClr val="686884"/>
                </a:solidFill>
              </a:rPr>
              <a:t>	communautaire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93A299"/>
              </a:buClr>
              <a:buSzPts val="2380"/>
              <a:buNone/>
            </a:pPr>
            <a:r>
              <a:rPr lang="fr-FR" sz="2800">
                <a:solidFill>
                  <a:srgbClr val="0099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en réciprocité</a:t>
            </a:r>
            <a:endParaRPr sz="2800">
              <a:solidFill>
                <a:srgbClr val="009900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rgbClr val="93A299"/>
              </a:buClr>
              <a:buSzPts val="2380"/>
              <a:buNone/>
            </a:pPr>
            <a:r>
              <a:rPr lang="fr-FR" sz="2800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		en croisement des savoirs</a:t>
            </a:r>
            <a:r>
              <a:rPr lang="fr-FR" sz="2800">
                <a:solidFill>
                  <a:srgbClr val="7030A0"/>
                </a:solidFill>
              </a:rPr>
              <a:t>…</a:t>
            </a:r>
            <a:endParaRPr sz="2800">
              <a:solidFill>
                <a:srgbClr val="7030A0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pic>
        <p:nvPicPr>
          <p:cNvPr descr="C:\Users\Anne\AppData\Local\Microsoft\Windows\Temporary Internet Files\Content.IE5\567E28XE\MP900442327[1].jpg" id="97" name="Google Shape;9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854949">
            <a:off x="4145896" y="3300579"/>
            <a:ext cx="3329672" cy="221978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labit\AppData\Local\Microsoft\Windows\INetCache\IE\GB42EVTA\interrogation-147799_960_720[1].png" id="98" name="Google Shape;9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1411218">
            <a:off x="4806851" y="1753764"/>
            <a:ext cx="4085636" cy="27492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>
            <p:ph type="title"/>
          </p:nvPr>
        </p:nvSpPr>
        <p:spPr>
          <a:xfrm>
            <a:off x="179512" y="533400"/>
            <a:ext cx="8784976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fr-FR"/>
              <a:t>3 grands courants de recherche participative</a:t>
            </a:r>
            <a:endParaRPr/>
          </a:p>
        </p:txBody>
      </p:sp>
      <p:grpSp>
        <p:nvGrpSpPr>
          <p:cNvPr id="104" name="Google Shape;104;p15"/>
          <p:cNvGrpSpPr/>
          <p:nvPr/>
        </p:nvGrpSpPr>
        <p:grpSpPr>
          <a:xfrm>
            <a:off x="467665" y="1772817"/>
            <a:ext cx="8117939" cy="4244491"/>
            <a:chOff x="121" y="0"/>
            <a:chExt cx="8117939" cy="4244491"/>
          </a:xfrm>
        </p:grpSpPr>
        <p:sp>
          <p:nvSpPr>
            <p:cNvPr id="105" name="Google Shape;105;p15"/>
            <p:cNvSpPr/>
            <p:nvPr/>
          </p:nvSpPr>
          <p:spPr>
            <a:xfrm>
              <a:off x="121" y="200578"/>
              <a:ext cx="540883" cy="540883"/>
            </a:xfrm>
            <a:prstGeom prst="ellipse">
              <a:avLst/>
            </a:prstGeom>
            <a:solidFill>
              <a:srgbClr val="EDCF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5"/>
            <p:cNvSpPr/>
            <p:nvPr/>
          </p:nvSpPr>
          <p:spPr>
            <a:xfrm>
              <a:off x="54209" y="254666"/>
              <a:ext cx="432706" cy="432706"/>
            </a:xfrm>
            <a:prstGeom prst="chord">
              <a:avLst>
                <a:gd fmla="val 1168272" name="adj1"/>
                <a:gd fmla="val 9631728" name="adj2"/>
              </a:avLst>
            </a:prstGeom>
            <a:solidFill>
              <a:srgbClr val="D1523B"/>
            </a:solidFill>
            <a:ln cap="flat" cmpd="sng" w="26425">
              <a:solidFill>
                <a:srgbClr val="D1523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70727" y="1039100"/>
              <a:ext cx="2530627" cy="27217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5"/>
            <p:cNvSpPr txBox="1"/>
            <p:nvPr/>
          </p:nvSpPr>
          <p:spPr>
            <a:xfrm>
              <a:off x="70727" y="1039100"/>
              <a:ext cx="2530627" cy="27217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625" lIns="40625" spcFirstLastPara="1" rIns="40625" wrap="square" tIns="40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fr-FR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Aide apportée par les citoyen.nes à la science (ou posture plus militante)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0" lang="fr-FR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Domaine naturaliste à l’origine (Spipoll, Pl@ntnet, BioLit...)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0" lang="fr-FR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Collectes massives</a:t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1" lang="fr-FR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Projets contributifs</a:t>
              </a:r>
              <a:r>
                <a:rPr b="0" i="1" lang="fr-FR" sz="13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/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576059" y="144012"/>
              <a:ext cx="1776846" cy="5408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5"/>
            <p:cNvSpPr txBox="1"/>
            <p:nvPr/>
          </p:nvSpPr>
          <p:spPr>
            <a:xfrm>
              <a:off x="576059" y="144012"/>
              <a:ext cx="1776846" cy="5408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fr-FR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Sciences participatives ou citoyennes</a:t>
              </a:r>
              <a:endParaRPr b="1" i="1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2831743" y="240579"/>
              <a:ext cx="540883" cy="540883"/>
            </a:xfrm>
            <a:prstGeom prst="ellipse">
              <a:avLst/>
            </a:prstGeom>
            <a:solidFill>
              <a:srgbClr val="EDCF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5"/>
            <p:cNvSpPr/>
            <p:nvPr/>
          </p:nvSpPr>
          <p:spPr>
            <a:xfrm>
              <a:off x="2885831" y="294668"/>
              <a:ext cx="432706" cy="432706"/>
            </a:xfrm>
            <a:prstGeom prst="chord">
              <a:avLst>
                <a:gd fmla="val 20431728" name="adj1"/>
                <a:gd fmla="val 11968272" name="adj2"/>
              </a:avLst>
            </a:prstGeom>
            <a:solidFill>
              <a:srgbClr val="D1523B"/>
            </a:solidFill>
            <a:ln cap="flat" cmpd="sng" w="26425">
              <a:solidFill>
                <a:srgbClr val="D1523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5"/>
            <p:cNvSpPr/>
            <p:nvPr/>
          </p:nvSpPr>
          <p:spPr>
            <a:xfrm>
              <a:off x="2890300" y="1039108"/>
              <a:ext cx="2521506" cy="28232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5"/>
            <p:cNvSpPr txBox="1"/>
            <p:nvPr/>
          </p:nvSpPr>
          <p:spPr>
            <a:xfrm>
              <a:off x="2890300" y="1039108"/>
              <a:ext cx="2521506" cy="28232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625" lIns="40625" spcFirstLastPara="1" rIns="40625" wrap="square" tIns="40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fr-FR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Amélioration des pratiques professionnelles et de la gestion des organisations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0" lang="fr-FR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Education, travail social à l’origine (professionnel.les puis « bénéficiaires »)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0" lang="fr-FR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Méthode d’analyse en groupe (MAG)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1" lang="fr-FR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Projets collaboratifs </a:t>
              </a:r>
              <a:endParaRPr b="0" i="1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3384375" y="72005"/>
              <a:ext cx="1762909" cy="802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5"/>
            <p:cNvSpPr txBox="1"/>
            <p:nvPr/>
          </p:nvSpPr>
          <p:spPr>
            <a:xfrm>
              <a:off x="3384375" y="72005"/>
              <a:ext cx="1762909" cy="802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fr-FR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Recherche-action-collaborative ou partenariale</a:t>
              </a:r>
              <a:endParaRPr b="1" i="1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5658805" y="143853"/>
              <a:ext cx="540883" cy="540883"/>
            </a:xfrm>
            <a:prstGeom prst="ellipse">
              <a:avLst/>
            </a:prstGeom>
            <a:solidFill>
              <a:srgbClr val="EDCF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5"/>
            <p:cNvSpPr/>
            <p:nvPr/>
          </p:nvSpPr>
          <p:spPr>
            <a:xfrm>
              <a:off x="5712893" y="197941"/>
              <a:ext cx="432706" cy="432706"/>
            </a:xfrm>
            <a:prstGeom prst="chord">
              <a:avLst>
                <a:gd fmla="val 16200000" name="adj1"/>
                <a:gd fmla="val 16200000" name="adj2"/>
              </a:avLst>
            </a:prstGeom>
            <a:solidFill>
              <a:srgbClr val="D1523B"/>
            </a:solidFill>
            <a:ln cap="flat" cmpd="sng" w="26425">
              <a:solidFill>
                <a:srgbClr val="D1523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5"/>
            <p:cNvSpPr/>
            <p:nvPr/>
          </p:nvSpPr>
          <p:spPr>
            <a:xfrm>
              <a:off x="5616619" y="1008119"/>
              <a:ext cx="2501441" cy="323637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5"/>
            <p:cNvSpPr txBox="1"/>
            <p:nvPr/>
          </p:nvSpPr>
          <p:spPr>
            <a:xfrm>
              <a:off x="5616619" y="1008119"/>
              <a:ext cx="2501441" cy="323637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0625" lIns="40625" spcFirstLastPara="1" rIns="40625" wrap="square" tIns="40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fr-FR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Questionnement critique de la science, renforcement du pouvoir d’agir des citoyen.nes concerné.es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0" lang="fr-FR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Amérique latine, pauvreté (ATD), recherche féministe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0" lang="fr-FR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Cartographie, supports artistiques, pair-aidance… 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1" lang="fr-FR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Projets co-créés</a:t>
              </a:r>
              <a:endParaRPr/>
            </a:p>
          </p:txBody>
        </p:sp>
        <p:sp>
          <p:nvSpPr>
            <p:cNvPr id="121" name="Google Shape;121;p15"/>
            <p:cNvSpPr/>
            <p:nvPr/>
          </p:nvSpPr>
          <p:spPr>
            <a:xfrm>
              <a:off x="6281618" y="0"/>
              <a:ext cx="1600113" cy="8285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5"/>
            <p:cNvSpPr txBox="1"/>
            <p:nvPr/>
          </p:nvSpPr>
          <p:spPr>
            <a:xfrm>
              <a:off x="6281618" y="0"/>
              <a:ext cx="1600113" cy="8285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fr-FR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Recherche en croisement des savoirs, en réciprocité</a:t>
              </a:r>
              <a:endParaRPr b="1" i="1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3" name="Google Shape;123;p15"/>
          <p:cNvSpPr txBox="1"/>
          <p:nvPr/>
        </p:nvSpPr>
        <p:spPr>
          <a:xfrm>
            <a:off x="899592" y="6146167"/>
            <a:ext cx="506741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Sources :  Storup, 2013; Gonzalez-Laporte, 2014; Juan, 2019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5"/>
          <p:cNvSpPr/>
          <p:nvPr/>
        </p:nvSpPr>
        <p:spPr>
          <a:xfrm>
            <a:off x="467544" y="4888468"/>
            <a:ext cx="432048" cy="18002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6425">
            <a:solidFill>
              <a:srgbClr val="6B76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5"/>
          <p:cNvSpPr/>
          <p:nvPr/>
        </p:nvSpPr>
        <p:spPr>
          <a:xfrm>
            <a:off x="3251880" y="5068488"/>
            <a:ext cx="432048" cy="18002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6425">
            <a:solidFill>
              <a:srgbClr val="6B76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5"/>
          <p:cNvSpPr/>
          <p:nvPr/>
        </p:nvSpPr>
        <p:spPr>
          <a:xfrm>
            <a:off x="6112720" y="5265204"/>
            <a:ext cx="432048" cy="18002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6425">
            <a:solidFill>
              <a:srgbClr val="6B76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6"/>
          <p:cNvSpPr txBox="1"/>
          <p:nvPr>
            <p:ph type="title"/>
          </p:nvPr>
        </p:nvSpPr>
        <p:spPr>
          <a:xfrm>
            <a:off x="5011996" y="548680"/>
            <a:ext cx="3610744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fr-FR"/>
              <a:t>Où nous situons-nous ?</a:t>
            </a:r>
            <a:endParaRPr/>
          </a:p>
        </p:txBody>
      </p:sp>
      <p:grpSp>
        <p:nvGrpSpPr>
          <p:cNvPr id="132" name="Google Shape;132;p16"/>
          <p:cNvGrpSpPr/>
          <p:nvPr/>
        </p:nvGrpSpPr>
        <p:grpSpPr>
          <a:xfrm>
            <a:off x="457200" y="2006709"/>
            <a:ext cx="4038600" cy="4051081"/>
            <a:chOff x="0" y="333484"/>
            <a:chExt cx="4038600" cy="4051081"/>
          </a:xfrm>
        </p:grpSpPr>
        <p:sp>
          <p:nvSpPr>
            <p:cNvPr id="133" name="Google Shape;133;p16"/>
            <p:cNvSpPr/>
            <p:nvPr/>
          </p:nvSpPr>
          <p:spPr>
            <a:xfrm>
              <a:off x="0" y="791044"/>
              <a:ext cx="4038600" cy="7812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264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6"/>
            <p:cNvSpPr/>
            <p:nvPr/>
          </p:nvSpPr>
          <p:spPr>
            <a:xfrm>
              <a:off x="201930" y="333484"/>
              <a:ext cx="2827020" cy="915120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264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6"/>
            <p:cNvSpPr txBox="1"/>
            <p:nvPr/>
          </p:nvSpPr>
          <p:spPr>
            <a:xfrm>
              <a:off x="246602" y="378156"/>
              <a:ext cx="2737676" cy="8257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06850" spcFirstLastPara="1" rIns="10685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31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Quelles finalités ?</a:t>
              </a:r>
              <a:endPara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6"/>
            <p:cNvSpPr/>
            <p:nvPr/>
          </p:nvSpPr>
          <p:spPr>
            <a:xfrm>
              <a:off x="0" y="2197204"/>
              <a:ext cx="4038600" cy="7812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264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6"/>
            <p:cNvSpPr/>
            <p:nvPr/>
          </p:nvSpPr>
          <p:spPr>
            <a:xfrm>
              <a:off x="201930" y="1739644"/>
              <a:ext cx="2827020" cy="915120"/>
            </a:xfrm>
            <a:prstGeom prst="roundRect">
              <a:avLst>
                <a:gd fmla="val 16667" name="adj"/>
              </a:avLst>
            </a:prstGeom>
            <a:solidFill>
              <a:schemeClr val="accent3"/>
            </a:solidFill>
            <a:ln cap="flat" cmpd="sng" w="264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6"/>
            <p:cNvSpPr txBox="1"/>
            <p:nvPr/>
          </p:nvSpPr>
          <p:spPr>
            <a:xfrm>
              <a:off x="246602" y="1784316"/>
              <a:ext cx="2737676" cy="8257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06850" spcFirstLastPara="1" rIns="10685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31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Quelle participation ?</a:t>
              </a:r>
              <a:endPara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6"/>
            <p:cNvSpPr/>
            <p:nvPr/>
          </p:nvSpPr>
          <p:spPr>
            <a:xfrm>
              <a:off x="0" y="3603365"/>
              <a:ext cx="4038600" cy="7812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26425">
              <a:solidFill>
                <a:srgbClr val="4B5A6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6"/>
            <p:cNvSpPr/>
            <p:nvPr/>
          </p:nvSpPr>
          <p:spPr>
            <a:xfrm>
              <a:off x="201930" y="3145805"/>
              <a:ext cx="2827020" cy="915120"/>
            </a:xfrm>
            <a:prstGeom prst="roundRect">
              <a:avLst>
                <a:gd fmla="val 16667" name="adj"/>
              </a:avLst>
            </a:prstGeom>
            <a:solidFill>
              <a:srgbClr val="4B5A6A"/>
            </a:solidFill>
            <a:ln cap="flat" cmpd="sng" w="264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6"/>
            <p:cNvSpPr txBox="1"/>
            <p:nvPr/>
          </p:nvSpPr>
          <p:spPr>
            <a:xfrm>
              <a:off x="246602" y="3190477"/>
              <a:ext cx="2737676" cy="8257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06850" spcFirstLastPara="1" rIns="10685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31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Quelles méthodes ?</a:t>
              </a:r>
              <a:endPara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42" name="Google Shape;142;p16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7544" y="476672"/>
            <a:ext cx="3888432" cy="112468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6"/>
          <p:cNvSpPr txBox="1"/>
          <p:nvPr/>
        </p:nvSpPr>
        <p:spPr>
          <a:xfrm>
            <a:off x="5076056" y="1700808"/>
            <a:ext cx="3672408" cy="14773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Résolution de problèmes ? Connaissance scientifique ?  Impact sur les politiques publiques ? Pouvoir d’agir des citoyen.nes vieillissant.es ?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6"/>
          <p:cNvSpPr txBox="1"/>
          <p:nvPr/>
        </p:nvSpPr>
        <p:spPr>
          <a:xfrm>
            <a:off x="5076056" y="3284984"/>
            <a:ext cx="3672408" cy="1754326"/>
          </a:xfrm>
          <a:prstGeom prst="rect">
            <a:avLst/>
          </a:prstGeom>
          <a:solidFill>
            <a:srgbClr val="55484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Tout le monde (Hal’âge, habitant.es, universitaires, professionnel.les…) ? Toutes les phases du processus de recherche (problématisation, collecte, analyse, diffusion) ?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6"/>
          <p:cNvSpPr txBox="1"/>
          <p:nvPr/>
        </p:nvSpPr>
        <p:spPr>
          <a:xfrm>
            <a:off x="5076056" y="5157192"/>
            <a:ext cx="3643808" cy="923330"/>
          </a:xfrm>
          <a:prstGeom prst="rect">
            <a:avLst/>
          </a:prstGeom>
          <a:solidFill>
            <a:srgbClr val="5C697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Méthodes classiques ou plus expérimentales ? Outils de l’éducation populaire ?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7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29032"/>
              <a:buFont typeface="Arial"/>
              <a:buNone/>
            </a:pPr>
            <a:r>
              <a:rPr lang="fr-FR"/>
              <a:t>« Questionner le grand partage entre chercheurs et acteurs » </a:t>
            </a:r>
            <a:r>
              <a:rPr lang="fr-FR" sz="3100"/>
              <a:t>(Bonny, 2014)</a:t>
            </a:r>
            <a:endParaRPr sz="3100"/>
          </a:p>
        </p:txBody>
      </p:sp>
      <p:sp>
        <p:nvSpPr>
          <p:cNvPr id="151" name="Google Shape;151;p17"/>
          <p:cNvSpPr txBox="1"/>
          <p:nvPr>
            <p:ph idx="1" type="body"/>
          </p:nvPr>
        </p:nvSpPr>
        <p:spPr>
          <a:xfrm>
            <a:off x="137208" y="2003092"/>
            <a:ext cx="3282664" cy="4248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fr-FR" sz="2000"/>
              <a:t>Des postures, des savoirs, des expériences, des intérêt différents...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fr-FR" sz="2000"/>
              <a:t>… mais « un travail du commun »</a:t>
            </a:r>
            <a:r>
              <a:rPr lang="fr-FR" sz="2000">
                <a:solidFill>
                  <a:srgbClr val="292934"/>
                </a:solidFill>
              </a:rPr>
              <a:t> et « une mise à l’épreuve réciproque » </a:t>
            </a:r>
            <a:r>
              <a:rPr lang="fr-FR" sz="1600"/>
              <a:t>(Nicolas-Le Strat, 2016/17)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fr-FR" sz="2000"/>
              <a:t>Un « acteur-chercheur collectif hybride » sans confusion des identités, des rôles et des contributions </a:t>
            </a:r>
            <a:r>
              <a:rPr lang="fr-FR" sz="1600"/>
              <a:t>(Bonny, 2014)</a:t>
            </a:r>
            <a:endParaRPr/>
          </a:p>
        </p:txBody>
      </p:sp>
      <p:pic>
        <p:nvPicPr>
          <p:cNvPr id="152" name="Google Shape;15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75856" y="1844824"/>
            <a:ext cx="5673524" cy="376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7"/>
          <p:cNvSpPr txBox="1"/>
          <p:nvPr/>
        </p:nvSpPr>
        <p:spPr>
          <a:xfrm>
            <a:off x="3419872" y="5805264"/>
            <a:ext cx="5616624" cy="892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-FR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Une histoire, des acteurs/actrices, un processus situé… qui se construit « recherche faisant » </a:t>
            </a:r>
            <a:r>
              <a:rPr i="1" lang="fr-FR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(Gonzalez-Laporte, 2014)</a:t>
            </a:r>
            <a:endParaRPr i="1" sz="1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